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59" r:id="rId4"/>
    <p:sldId id="258" r:id="rId5"/>
    <p:sldId id="261" r:id="rId6"/>
    <p:sldId id="262" r:id="rId7"/>
    <p:sldId id="257" r:id="rId8"/>
    <p:sldId id="266" r:id="rId9"/>
    <p:sldId id="260" r:id="rId10"/>
    <p:sldId id="263" r:id="rId11"/>
    <p:sldId id="264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Wittenburg" initials="MW" lastIdx="1" clrIdx="0">
    <p:extLst>
      <p:ext uri="{19B8F6BF-5375-455C-9EA6-DF929625EA0E}">
        <p15:presenceInfo xmlns:p15="http://schemas.microsoft.com/office/powerpoint/2012/main" userId="2d7b7945a2e63e5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79037" autoAdjust="0"/>
  </p:normalViewPr>
  <p:slideViewPr>
    <p:cSldViewPr snapToGrid="0">
      <p:cViewPr varScale="1">
        <p:scale>
          <a:sx n="130" d="100"/>
          <a:sy n="130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6T21:46:20.78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D2ADF-7153-4A2B-9757-43CF961EE4E7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8574-D208-4688-BD02-761D996C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15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slides are available for download at the above link.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8574-D208-4688-BD02-761D996C3AD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4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am Michael Wittenburg, IT pro, secretary of the PA.</a:t>
            </a:r>
          </a:p>
          <a:p>
            <a:r>
              <a:rPr lang="en-GB" dirty="0"/>
              <a:t>I’m here because I have been bullied more that anyone else in ever.</a:t>
            </a:r>
          </a:p>
          <a:p>
            <a:r>
              <a:rPr lang="en-GB" dirty="0"/>
              <a:t>You will learn how to not be a bully, and how to deal with bullies.</a:t>
            </a:r>
          </a:p>
          <a:p>
            <a:r>
              <a:rPr lang="en-GB" dirty="0"/>
              <a:t>We should be done in 45 minutes or so, depending on how many questions you have at the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8574-D208-4688-BD02-761D996C3A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92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Tell you audience what you’re going to tell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8574-D208-4688-BD02-761D996C3AD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89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8574-D208-4688-BD02-761D996C3AD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4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Tell your audience what you just told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8574-D208-4688-BD02-761D996C3AD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68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02DF-F032-40F9-839F-2F2185554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B26D6-E29D-4662-AEBB-1BB254A77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EA07-71E4-425B-94FB-4336C66C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FA74-6815-4C2C-8A6D-FC9C4C43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E8B20-C562-4DA4-BFD1-E4CD03630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8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97A3D-9AC3-4CD9-A09F-E953A6B8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DD7F37-6E69-4AAC-8B60-CF24C53AD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44CE9-4A4F-43B5-A72A-7011A4362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58D23-EE63-49FA-9C3E-0147E806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BF0D1-9F8B-406E-B08A-98D95E32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8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E4279C-A357-4DF9-84E2-EDC455FAB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10459A-1017-4F37-9FF3-DD9628AFB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EBCB1-52FB-43B3-8107-6C295C063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66211-35CE-4786-86E6-BEEDC237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B366D-7502-45E1-97DB-628C01BA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4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6D05A-1843-4C0B-AEAA-30B75D163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F26B3-EEA0-4C53-98E2-06C1A03A2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34CCA-B264-461D-AD3A-BA4C3F4C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EC30E-3CAF-43F6-A860-9ADC85B0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5310E-DF6F-46D9-90C4-4DC0BE8B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6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9F656-A736-477E-9C77-E143674B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7D58E-EF99-4F80-AD6C-50F5E4377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A1142-C0A7-4D0A-9487-D465242A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70C5F-15C0-4492-90BA-A920A3B9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C02E8-A36B-42B2-9B6C-B042F90B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6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8280-0502-4F75-BFFC-1032CC3A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F97F4-EE39-47EC-A290-E271F22DD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5E7E0-3040-44ED-8D33-DAC9E6E82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5D3FA-532D-48DC-964A-811FC705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5CF75-162D-4721-B269-07A38E6F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56591-BF97-47F0-8930-8424273C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6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8984A-04C2-473D-8016-42F7F25F9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C2226-FCBF-4723-B43C-46961FFF3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5042A-F3D2-4E87-836D-C6E559762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F15A53-EB6E-4D5E-90EC-B690A1ECC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17D0F-036C-42DB-A4F5-79FA5A0D8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E788D-EBD2-4FF4-BF3D-3AE91F03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F8FC0-B100-4ED8-802C-513B22E2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21B67-D80C-4F0A-ACFF-4BA71328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4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7C165-3023-450D-8F68-52189673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07BD26-2C1D-44BE-8C57-87CC91D1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2A7D8-AD23-4932-B4E1-3C1EF7D9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FFE65-44B9-4080-904F-5BC6CD328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79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71F18F-D674-4680-A4CB-EB7EC8CDB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82AC1-6583-4839-ABBB-DBC1073D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5CC76-D790-4132-A99D-1B0ECC8E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1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B8976-E829-4BF5-A3C9-4FB7D13E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DEA47-8730-4D4B-B1EE-DD915E2DB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B16B5-7BEF-4753-8C47-2CFDCD6C9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83142-6035-47E5-84FC-1D6618FF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146AE-08BB-44D8-982B-968BCC8A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7D0F7-1A0A-4F30-8F65-3607E9230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72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B56EF-3747-4C16-8C4E-8CD0E7DA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DF4D3-CEE0-4D14-935E-894F7CB7F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D6D57-ED0C-4635-87DF-BA94CA8EF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2B39C-9668-4487-BEC2-A08670181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3F17A-BB8B-4655-BE4B-2AB7C642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5C1D6-0433-49C8-9CA0-7E7A7156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7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79942C-50EA-4D2D-AC60-D4457999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C260A-6928-4580-AA95-75F2D2C7F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D7B22-625B-425F-8BE8-1DDB248F5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430C-3993-4E7C-A775-8A9B813BB3C6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D3418-D754-4A1A-B29A-EA1594F48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11890-137A-453C-BDAC-D87B1CC5F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09B0-9B42-488F-B5F4-7F8853F7E0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7F1D-74F9-4148-BDBB-1CCFDBAD1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Bullying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183FB-BBFF-4DC0-B235-39C1088AC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Michael Wittenburg</a:t>
            </a:r>
          </a:p>
          <a:p>
            <a:endParaRPr lang="en-GB" dirty="0"/>
          </a:p>
          <a:p>
            <a:r>
              <a:rPr lang="en-GB" dirty="0"/>
              <a:t>https://www.wittenburg.co.uk/bullying</a:t>
            </a:r>
          </a:p>
        </p:txBody>
      </p:sp>
    </p:spTree>
    <p:extLst>
      <p:ext uri="{BB962C8B-B14F-4D97-AF65-F5344CB8AC3E}">
        <p14:creationId xmlns:p14="http://schemas.microsoft.com/office/powerpoint/2010/main" val="2990034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9ECD5-0EB1-4996-99EE-B37A3147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CF4D1-E6D2-4E18-A4D3-A45A2E37A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Physical abuse?</a:t>
            </a:r>
          </a:p>
          <a:p>
            <a:r>
              <a:rPr lang="en-GB" dirty="0"/>
              <a:t>Taunting? Name-calling? Insults?</a:t>
            </a:r>
          </a:p>
          <a:p>
            <a:r>
              <a:rPr lang="en-GB" dirty="0"/>
              <a:t>Spreading rumours? Back-stabbing?</a:t>
            </a:r>
          </a:p>
        </p:txBody>
      </p:sp>
    </p:spTree>
    <p:extLst>
      <p:ext uri="{BB962C8B-B14F-4D97-AF65-F5344CB8AC3E}">
        <p14:creationId xmlns:p14="http://schemas.microsoft.com/office/powerpoint/2010/main" val="197300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DFF8-5AFF-457E-9FD7-2EFC6A314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– Meat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8670F-0768-4DDF-AE53-3DE5F22EF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Walk away</a:t>
            </a:r>
          </a:p>
          <a:p>
            <a:r>
              <a:rPr lang="en-GB" b="1" dirty="0"/>
              <a:t>Talk to an adult, teacher, the police</a:t>
            </a:r>
          </a:p>
          <a:p>
            <a:r>
              <a:rPr lang="en-GB" dirty="0"/>
              <a:t>Krav Maga, BJJ, Karate… </a:t>
            </a:r>
            <a:r>
              <a:rPr lang="en-GB" dirty="0">
                <a:solidFill>
                  <a:srgbClr val="C00000"/>
                </a:solidFill>
              </a:rPr>
              <a:t>NO Tai-kwon-do-do!</a:t>
            </a:r>
          </a:p>
          <a:p>
            <a:r>
              <a:rPr lang="en-GB" dirty="0"/>
              <a:t>Buddy-up</a:t>
            </a:r>
          </a:p>
          <a:p>
            <a:r>
              <a:rPr lang="en-GB" dirty="0"/>
              <a:t>Feel your inner strength</a:t>
            </a:r>
          </a:p>
          <a:p>
            <a:r>
              <a:rPr lang="en-GB" dirty="0"/>
              <a:t>Show minimal (no?) reaction</a:t>
            </a:r>
          </a:p>
          <a:p>
            <a:r>
              <a:rPr lang="en-GB" dirty="0"/>
              <a:t>Remove the audience</a:t>
            </a:r>
          </a:p>
          <a:p>
            <a:r>
              <a:rPr lang="en-GB" dirty="0"/>
              <a:t>Get tactical</a:t>
            </a:r>
          </a:p>
        </p:txBody>
      </p:sp>
    </p:spTree>
    <p:extLst>
      <p:ext uri="{BB962C8B-B14F-4D97-AF65-F5344CB8AC3E}">
        <p14:creationId xmlns:p14="http://schemas.microsoft.com/office/powerpoint/2010/main" val="204374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635AB-8E3B-4807-87F6-4A68F256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– Cyber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B996E-20F5-486D-9C6A-A333D39C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Talk to an adult, teacher, the police</a:t>
            </a:r>
          </a:p>
          <a:p>
            <a:r>
              <a:rPr lang="en-GB" dirty="0">
                <a:solidFill>
                  <a:srgbClr val="FF0000"/>
                </a:solidFill>
              </a:rPr>
              <a:t>Delete </a:t>
            </a:r>
            <a:r>
              <a:rPr lang="en-GB" dirty="0" err="1">
                <a:solidFill>
                  <a:srgbClr val="FF0000"/>
                </a:solidFill>
              </a:rPr>
              <a:t>Whatsapp</a:t>
            </a:r>
            <a:r>
              <a:rPr lang="en-GB" dirty="0">
                <a:solidFill>
                  <a:srgbClr val="FF0000"/>
                </a:solidFill>
              </a:rPr>
              <a:t>!</a:t>
            </a:r>
          </a:p>
          <a:p>
            <a:r>
              <a:rPr lang="en-GB" dirty="0"/>
              <a:t>Stay away from Facebook (Instagram is fine </a:t>
            </a:r>
            <a:r>
              <a:rPr lang="en-GB" dirty="0" err="1"/>
              <a:t>tho</a:t>
            </a:r>
            <a:r>
              <a:rPr lang="en-GB" dirty="0"/>
              <a:t>)</a:t>
            </a:r>
          </a:p>
          <a:p>
            <a:r>
              <a:rPr lang="en-GB" dirty="0"/>
              <a:t>Avoid Google (DuckDuckGo FTW!)</a:t>
            </a:r>
          </a:p>
          <a:p>
            <a:r>
              <a:rPr lang="en-GB" dirty="0"/>
              <a:t>Use an anonymous user name</a:t>
            </a:r>
          </a:p>
          <a:p>
            <a:r>
              <a:rPr lang="en-GB" dirty="0"/>
              <a:t>Delete stuff that’s toxic</a:t>
            </a:r>
          </a:p>
          <a:p>
            <a:r>
              <a:rPr lang="en-GB" dirty="0">
                <a:solidFill>
                  <a:schemeClr val="accent1"/>
                </a:solidFill>
              </a:rPr>
              <a:t>“Oh you think about me? That’s cute. I don’t think about you at all!”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31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D7B7-8160-402A-8F65-A270CB204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4F223-876D-4CD3-A85E-6A87A900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bullying is</a:t>
            </a:r>
          </a:p>
          <a:p>
            <a:r>
              <a:rPr lang="en-GB" dirty="0"/>
              <a:t>Types of bullying</a:t>
            </a:r>
          </a:p>
          <a:p>
            <a:r>
              <a:rPr lang="en-GB" dirty="0"/>
              <a:t>Consequences</a:t>
            </a:r>
          </a:p>
          <a:p>
            <a:r>
              <a:rPr lang="en-GB" dirty="0"/>
              <a:t>Causes</a:t>
            </a:r>
          </a:p>
          <a:p>
            <a:r>
              <a:rPr lang="en-GB" dirty="0"/>
              <a:t>Dealing with bullies in…</a:t>
            </a:r>
          </a:p>
          <a:p>
            <a:pPr lvl="1"/>
            <a:r>
              <a:rPr lang="en-GB" dirty="0"/>
              <a:t>meat-space</a:t>
            </a:r>
          </a:p>
          <a:p>
            <a:pPr lvl="1"/>
            <a:r>
              <a:rPr lang="en-GB" dirty="0"/>
              <a:t>cyber-space</a:t>
            </a:r>
          </a:p>
        </p:txBody>
      </p:sp>
    </p:spTree>
    <p:extLst>
      <p:ext uri="{BB962C8B-B14F-4D97-AF65-F5344CB8AC3E}">
        <p14:creationId xmlns:p14="http://schemas.microsoft.com/office/powerpoint/2010/main" val="194378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4C169-C58F-402C-8026-D46D92D1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F7F10-5427-469E-8A2F-EBC5344E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michael@wittenburg.co.uk</a:t>
            </a:r>
          </a:p>
        </p:txBody>
      </p:sp>
    </p:spTree>
    <p:extLst>
      <p:ext uri="{BB962C8B-B14F-4D97-AF65-F5344CB8AC3E}">
        <p14:creationId xmlns:p14="http://schemas.microsoft.com/office/powerpoint/2010/main" val="116224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FFEAB-0F90-4AEB-976B-708343A7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5EDA-A455-4604-A561-E851FA72B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Who am I?</a:t>
            </a:r>
          </a:p>
          <a:p>
            <a:r>
              <a:rPr lang="en-GB" dirty="0"/>
              <a:t>Why am I here?</a:t>
            </a:r>
          </a:p>
          <a:p>
            <a:r>
              <a:rPr lang="en-GB" dirty="0"/>
              <a:t>What will you learn?</a:t>
            </a:r>
          </a:p>
          <a:p>
            <a:r>
              <a:rPr lang="en-GB" dirty="0"/>
              <a:t>How long will this take already?</a:t>
            </a:r>
          </a:p>
        </p:txBody>
      </p:sp>
    </p:spTree>
    <p:extLst>
      <p:ext uri="{BB962C8B-B14F-4D97-AF65-F5344CB8AC3E}">
        <p14:creationId xmlns:p14="http://schemas.microsoft.com/office/powerpoint/2010/main" val="379717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D7B7-8160-402A-8F65-A270CB204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4F223-876D-4CD3-A85E-6A87A900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bullying?</a:t>
            </a:r>
          </a:p>
          <a:p>
            <a:r>
              <a:rPr lang="en-GB" dirty="0"/>
              <a:t>Types of bullying</a:t>
            </a:r>
          </a:p>
          <a:p>
            <a:r>
              <a:rPr lang="en-GB" dirty="0"/>
              <a:t>Consequences</a:t>
            </a:r>
          </a:p>
          <a:p>
            <a:r>
              <a:rPr lang="en-GB" dirty="0"/>
              <a:t>Causes</a:t>
            </a:r>
          </a:p>
          <a:p>
            <a:r>
              <a:rPr lang="en-GB" dirty="0"/>
              <a:t>Dealing with bullies in…</a:t>
            </a:r>
          </a:p>
          <a:p>
            <a:pPr lvl="1"/>
            <a:r>
              <a:rPr lang="en-GB" dirty="0"/>
              <a:t>meat-space</a:t>
            </a:r>
          </a:p>
          <a:p>
            <a:pPr lvl="1"/>
            <a:r>
              <a:rPr lang="en-GB" dirty="0"/>
              <a:t>cyber-space</a:t>
            </a:r>
          </a:p>
        </p:txBody>
      </p:sp>
    </p:spTree>
    <p:extLst>
      <p:ext uri="{BB962C8B-B14F-4D97-AF65-F5344CB8AC3E}">
        <p14:creationId xmlns:p14="http://schemas.microsoft.com/office/powerpoint/2010/main" val="281563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7373B7-3278-421D-A2D3-8043A06C3894}"/>
              </a:ext>
            </a:extLst>
          </p:cNvPr>
          <p:cNvSpPr txBox="1"/>
          <p:nvPr/>
        </p:nvSpPr>
        <p:spPr>
          <a:xfrm>
            <a:off x="7881432" y="4202902"/>
            <a:ext cx="2720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</a:rPr>
              <a:t>Harassment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8DFDCE-EBB9-4519-9115-B84A70255652}"/>
              </a:ext>
            </a:extLst>
          </p:cNvPr>
          <p:cNvSpPr txBox="1"/>
          <p:nvPr/>
        </p:nvSpPr>
        <p:spPr>
          <a:xfrm>
            <a:off x="6438175" y="2183390"/>
            <a:ext cx="24432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2"/>
                </a:solidFill>
              </a:rPr>
              <a:t>Pushing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702D96-CF28-492E-98C8-F8023617F7E6}"/>
              </a:ext>
            </a:extLst>
          </p:cNvPr>
          <p:cNvSpPr txBox="1"/>
          <p:nvPr/>
        </p:nvSpPr>
        <p:spPr>
          <a:xfrm rot="5400000">
            <a:off x="8192319" y="3032246"/>
            <a:ext cx="1996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Pinching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E8227-65C4-40DF-8954-EDF3EB95906E}"/>
              </a:ext>
            </a:extLst>
          </p:cNvPr>
          <p:cNvSpPr txBox="1"/>
          <p:nvPr/>
        </p:nvSpPr>
        <p:spPr>
          <a:xfrm>
            <a:off x="3925877" y="4053904"/>
            <a:ext cx="22252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Kicking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FA242A-1238-45FB-B90A-367612A17616}"/>
              </a:ext>
            </a:extLst>
          </p:cNvPr>
          <p:cNvSpPr txBox="1"/>
          <p:nvPr/>
        </p:nvSpPr>
        <p:spPr>
          <a:xfrm>
            <a:off x="2616273" y="4846154"/>
            <a:ext cx="3522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Embarrassment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988013-536C-400F-BD1F-AB8EAB948842}"/>
              </a:ext>
            </a:extLst>
          </p:cNvPr>
          <p:cNvSpPr txBox="1"/>
          <p:nvPr/>
        </p:nvSpPr>
        <p:spPr>
          <a:xfrm>
            <a:off x="6411839" y="999664"/>
            <a:ext cx="2324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Bystander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E4E222-91F5-4D8F-B2FE-6E4FF43CE6A3}"/>
              </a:ext>
            </a:extLst>
          </p:cNvPr>
          <p:cNvSpPr txBox="1"/>
          <p:nvPr/>
        </p:nvSpPr>
        <p:spPr>
          <a:xfrm rot="5400000">
            <a:off x="2083959" y="2892447"/>
            <a:ext cx="32672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chemeClr val="accent1">
                    <a:lumMod val="75000"/>
                  </a:schemeClr>
                </a:solidFill>
              </a:rPr>
              <a:t>Name Calling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7C5A37-559C-4868-AAC9-BB159DA5FEC8}"/>
              </a:ext>
            </a:extLst>
          </p:cNvPr>
          <p:cNvSpPr txBox="1"/>
          <p:nvPr/>
        </p:nvSpPr>
        <p:spPr>
          <a:xfrm>
            <a:off x="4078473" y="2318509"/>
            <a:ext cx="1630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66"/>
                </a:solidFill>
              </a:rPr>
              <a:t>Hitting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9ECA4D-581E-4471-AA78-5646401AEE9E}"/>
              </a:ext>
            </a:extLst>
          </p:cNvPr>
          <p:cNvSpPr txBox="1"/>
          <p:nvPr/>
        </p:nvSpPr>
        <p:spPr>
          <a:xfrm>
            <a:off x="6224255" y="4239082"/>
            <a:ext cx="1584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Assault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1D1715-9EA6-4618-B040-0021376DD6F1}"/>
              </a:ext>
            </a:extLst>
          </p:cNvPr>
          <p:cNvSpPr txBox="1"/>
          <p:nvPr/>
        </p:nvSpPr>
        <p:spPr>
          <a:xfrm rot="5400000">
            <a:off x="2046041" y="2369099"/>
            <a:ext cx="21589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00FF"/>
                </a:solidFill>
              </a:rPr>
              <a:t>Exclusion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F14392-1F51-45BD-891B-1F030F99FEFF}"/>
              </a:ext>
            </a:extLst>
          </p:cNvPr>
          <p:cNvSpPr txBox="1"/>
          <p:nvPr/>
        </p:nvSpPr>
        <p:spPr>
          <a:xfrm>
            <a:off x="6411839" y="1610623"/>
            <a:ext cx="1756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FF"/>
                </a:solidFill>
              </a:rPr>
              <a:t>Teasing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86D5C2-AC4C-44DD-8259-588A0679764C}"/>
              </a:ext>
            </a:extLst>
          </p:cNvPr>
          <p:cNvSpPr txBox="1"/>
          <p:nvPr/>
        </p:nvSpPr>
        <p:spPr>
          <a:xfrm>
            <a:off x="6123284" y="4627125"/>
            <a:ext cx="2578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rgbClr val="00B0F0"/>
                </a:solidFill>
              </a:rPr>
              <a:t>Threats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D6A454-3E99-47A2-86C2-17F39AD46329}"/>
              </a:ext>
            </a:extLst>
          </p:cNvPr>
          <p:cNvSpPr txBox="1"/>
          <p:nvPr/>
        </p:nvSpPr>
        <p:spPr>
          <a:xfrm rot="5400000">
            <a:off x="4836972" y="1373417"/>
            <a:ext cx="1422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Biting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D09298-BE3A-4A6F-97D8-90489E3094A6}"/>
              </a:ext>
            </a:extLst>
          </p:cNvPr>
          <p:cNvSpPr txBox="1"/>
          <p:nvPr/>
        </p:nvSpPr>
        <p:spPr>
          <a:xfrm rot="5400000">
            <a:off x="5304096" y="1707551"/>
            <a:ext cx="1864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92D050"/>
                </a:solidFill>
              </a:rPr>
              <a:t>Shoving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428149-5483-4F75-A88A-FEAF2B22E770}"/>
              </a:ext>
            </a:extLst>
          </p:cNvPr>
          <p:cNvSpPr txBox="1"/>
          <p:nvPr/>
        </p:nvSpPr>
        <p:spPr>
          <a:xfrm>
            <a:off x="4882137" y="5419126"/>
            <a:ext cx="2820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Intimidation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5D428B-9EB2-4324-A2DC-DE4AC1169544}"/>
              </a:ext>
            </a:extLst>
          </p:cNvPr>
          <p:cNvSpPr txBox="1"/>
          <p:nvPr/>
        </p:nvSpPr>
        <p:spPr>
          <a:xfrm>
            <a:off x="1234079" y="3616459"/>
            <a:ext cx="209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bg1">
                    <a:lumMod val="50000"/>
                  </a:schemeClr>
                </a:solidFill>
              </a:rPr>
              <a:t>Rumours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4D81DC-31B9-4E97-AEB2-39F386DB706F}"/>
              </a:ext>
            </a:extLst>
          </p:cNvPr>
          <p:cNvSpPr txBox="1"/>
          <p:nvPr/>
        </p:nvSpPr>
        <p:spPr>
          <a:xfrm>
            <a:off x="3851006" y="2631953"/>
            <a:ext cx="508023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b="1" dirty="0">
                <a:solidFill>
                  <a:srgbClr val="FF0000"/>
                </a:solidFill>
              </a:rPr>
              <a:t>Bullying</a:t>
            </a:r>
          </a:p>
        </p:txBody>
      </p:sp>
    </p:spTree>
    <p:extLst>
      <p:ext uri="{BB962C8B-B14F-4D97-AF65-F5344CB8AC3E}">
        <p14:creationId xmlns:p14="http://schemas.microsoft.com/office/powerpoint/2010/main" val="422655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39857-A7AD-4B1D-A521-21B15A24EA0D}"/>
              </a:ext>
            </a:extLst>
          </p:cNvPr>
          <p:cNvSpPr txBox="1"/>
          <p:nvPr/>
        </p:nvSpPr>
        <p:spPr>
          <a:xfrm>
            <a:off x="1987535" y="2921168"/>
            <a:ext cx="82169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chemeClr val="accent1">
                    <a:lumMod val="75000"/>
                  </a:schemeClr>
                </a:solidFill>
              </a:rPr>
              <a:t>Causing repeated trauma</a:t>
            </a:r>
          </a:p>
        </p:txBody>
      </p:sp>
    </p:spTree>
    <p:extLst>
      <p:ext uri="{BB962C8B-B14F-4D97-AF65-F5344CB8AC3E}">
        <p14:creationId xmlns:p14="http://schemas.microsoft.com/office/powerpoint/2010/main" val="67792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B60D3-6E13-493E-A725-660CC293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729AB-15CB-478C-B26C-73BCD161F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Disabilities</a:t>
            </a:r>
          </a:p>
          <a:p>
            <a:r>
              <a:rPr lang="en-GB" dirty="0"/>
              <a:t>Abilities</a:t>
            </a:r>
          </a:p>
          <a:p>
            <a:r>
              <a:rPr lang="en-GB" dirty="0"/>
              <a:t>Race</a:t>
            </a:r>
          </a:p>
          <a:p>
            <a:r>
              <a:rPr lang="en-GB" dirty="0"/>
              <a:t>Weakness</a:t>
            </a:r>
          </a:p>
          <a:p>
            <a:r>
              <a:rPr lang="en-GB" dirty="0"/>
              <a:t>Social status</a:t>
            </a:r>
          </a:p>
          <a:p>
            <a:r>
              <a:rPr lang="en-GB" dirty="0"/>
              <a:t>Beliefs</a:t>
            </a:r>
          </a:p>
          <a:p>
            <a:r>
              <a:rPr lang="en-GB" dirty="0"/>
              <a:t>…?</a:t>
            </a:r>
          </a:p>
        </p:txBody>
      </p:sp>
    </p:spTree>
    <p:extLst>
      <p:ext uri="{BB962C8B-B14F-4D97-AF65-F5344CB8AC3E}">
        <p14:creationId xmlns:p14="http://schemas.microsoft.com/office/powerpoint/2010/main" val="373720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337A38-4217-4F40-83EF-9DDA49093B27}"/>
              </a:ext>
            </a:extLst>
          </p:cNvPr>
          <p:cNvSpPr/>
          <p:nvPr/>
        </p:nvSpPr>
        <p:spPr>
          <a:xfrm>
            <a:off x="4034346" y="1061642"/>
            <a:ext cx="4556302" cy="47347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Real world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578BE7-F7A6-45C5-8FC0-24B5403495A6}"/>
              </a:ext>
            </a:extLst>
          </p:cNvPr>
          <p:cNvSpPr/>
          <p:nvPr/>
        </p:nvSpPr>
        <p:spPr>
          <a:xfrm rot="5400000">
            <a:off x="4992288" y="2393543"/>
            <a:ext cx="2512311" cy="37032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Online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212C8-76C3-4C34-87D4-71173F29C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Types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E197B8-3F30-4722-A286-7FF40861A79B}"/>
              </a:ext>
            </a:extLst>
          </p:cNvPr>
          <p:cNvSpPr/>
          <p:nvPr/>
        </p:nvSpPr>
        <p:spPr>
          <a:xfrm>
            <a:off x="4807461" y="1843731"/>
            <a:ext cx="2499884" cy="780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Physical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2ABC4-14EC-46D9-8107-FC8E622C0182}"/>
              </a:ext>
            </a:extLst>
          </p:cNvPr>
          <p:cNvSpPr/>
          <p:nvPr/>
        </p:nvSpPr>
        <p:spPr>
          <a:xfrm>
            <a:off x="4807461" y="3355408"/>
            <a:ext cx="2499884" cy="780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Psychological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CAAB8-6727-4C5C-B2C2-0E90530E931A}"/>
              </a:ext>
            </a:extLst>
          </p:cNvPr>
          <p:cNvSpPr/>
          <p:nvPr/>
        </p:nvSpPr>
        <p:spPr>
          <a:xfrm>
            <a:off x="4807461" y="4344373"/>
            <a:ext cx="2499884" cy="780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Emotional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85C4A0-FC99-482E-AF27-D2302F673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62289" y="616689"/>
            <a:ext cx="902304" cy="1748588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6CC6EF0-1BBF-43B4-B3A4-3FD015C24AC6}"/>
              </a:ext>
            </a:extLst>
          </p:cNvPr>
          <p:cNvGrpSpPr/>
          <p:nvPr/>
        </p:nvGrpSpPr>
        <p:grpSpPr>
          <a:xfrm>
            <a:off x="3932728" y="3700917"/>
            <a:ext cx="1076736" cy="1952421"/>
            <a:chOff x="3932728" y="3700917"/>
            <a:chExt cx="1076736" cy="195242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DE2AB71-D3E5-48A6-A501-AAE4CD0DD613}"/>
                </a:ext>
              </a:extLst>
            </p:cNvPr>
            <p:cNvSpPr/>
            <p:nvPr/>
          </p:nvSpPr>
          <p:spPr>
            <a:xfrm>
              <a:off x="4026235" y="3860643"/>
              <a:ext cx="889721" cy="130787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A9C295F-BA08-41C6-A5F1-2A7BE91E1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32728" y="3700917"/>
              <a:ext cx="1076736" cy="1952421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C01A098-2C40-4F1B-9615-C7DB9E6CC809}"/>
              </a:ext>
            </a:extLst>
          </p:cNvPr>
          <p:cNvGrpSpPr/>
          <p:nvPr/>
        </p:nvGrpSpPr>
        <p:grpSpPr>
          <a:xfrm>
            <a:off x="7408963" y="4869197"/>
            <a:ext cx="1038770" cy="863662"/>
            <a:chOff x="7551878" y="2647353"/>
            <a:chExt cx="1038770" cy="863662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69F6BBD-7A2E-448D-A0C9-1472EA33C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51878" y="2665387"/>
              <a:ext cx="436359" cy="845627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89DD741-7590-47CA-AD93-A1BE4B2DF1BF}"/>
                </a:ext>
              </a:extLst>
            </p:cNvPr>
            <p:cNvGrpSpPr/>
            <p:nvPr/>
          </p:nvGrpSpPr>
          <p:grpSpPr>
            <a:xfrm>
              <a:off x="8102248" y="2647353"/>
              <a:ext cx="488400" cy="863662"/>
              <a:chOff x="3932728" y="3700917"/>
              <a:chExt cx="1076736" cy="1952421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3A4772C4-5381-4350-A9FA-E37C27B8E1A9}"/>
                  </a:ext>
                </a:extLst>
              </p:cNvPr>
              <p:cNvSpPr/>
              <p:nvPr/>
            </p:nvSpPr>
            <p:spPr>
              <a:xfrm>
                <a:off x="4026235" y="3860643"/>
                <a:ext cx="889721" cy="1307875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7DA03F1B-9A9F-4340-AA67-D983BA7FD8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32728" y="3700917"/>
                <a:ext cx="1076736" cy="1952421"/>
              </a:xfrm>
              <a:prstGeom prst="rect">
                <a:avLst/>
              </a:prstGeom>
            </p:spPr>
          </p:pic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50F0CE6-76FC-420D-8A49-A57E6F6DED5D}"/>
              </a:ext>
            </a:extLst>
          </p:cNvPr>
          <p:cNvGrpSpPr/>
          <p:nvPr/>
        </p:nvGrpSpPr>
        <p:grpSpPr>
          <a:xfrm>
            <a:off x="6370193" y="2709424"/>
            <a:ext cx="1038770" cy="863662"/>
            <a:chOff x="7551878" y="2647353"/>
            <a:chExt cx="1038770" cy="863662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FC9578B-C588-40EE-99DD-ABA77AF414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551878" y="2665387"/>
              <a:ext cx="436359" cy="845627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E16F489-B8D7-4725-8211-8C89D0C61D09}"/>
                </a:ext>
              </a:extLst>
            </p:cNvPr>
            <p:cNvGrpSpPr/>
            <p:nvPr/>
          </p:nvGrpSpPr>
          <p:grpSpPr>
            <a:xfrm>
              <a:off x="8102248" y="2647353"/>
              <a:ext cx="488400" cy="863662"/>
              <a:chOff x="3932728" y="3700917"/>
              <a:chExt cx="1076736" cy="1952421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1FF4105-497E-4A06-9787-0F58FE651632}"/>
                  </a:ext>
                </a:extLst>
              </p:cNvPr>
              <p:cNvSpPr/>
              <p:nvPr/>
            </p:nvSpPr>
            <p:spPr>
              <a:xfrm>
                <a:off x="4026235" y="3860643"/>
                <a:ext cx="889721" cy="1307875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620D977D-F281-429C-9D96-B407D67ED5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932728" y="3700917"/>
                <a:ext cx="1076736" cy="195242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69007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FBF8-5DFF-41EA-8E92-F68F7ACEA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1005"/>
          </a:xfrm>
        </p:spPr>
        <p:txBody>
          <a:bodyPr/>
          <a:lstStyle/>
          <a:p>
            <a:pPr algn="ctr"/>
            <a:r>
              <a:rPr lang="en-GB" dirty="0"/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386222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550009-6840-4A47-B04F-71D28DE71C91}"/>
              </a:ext>
            </a:extLst>
          </p:cNvPr>
          <p:cNvSpPr txBox="1"/>
          <p:nvPr/>
        </p:nvSpPr>
        <p:spPr>
          <a:xfrm rot="5400000">
            <a:off x="6031078" y="3816996"/>
            <a:ext cx="1462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</a:rPr>
              <a:t>Guilty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E3B3AE-54A7-4F39-B3C4-4F046C8D5247}"/>
              </a:ext>
            </a:extLst>
          </p:cNvPr>
          <p:cNvSpPr txBox="1"/>
          <p:nvPr/>
        </p:nvSpPr>
        <p:spPr>
          <a:xfrm>
            <a:off x="3925877" y="4053904"/>
            <a:ext cx="24733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Isolated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7CF9DA-CD62-4170-ADF2-C9B4FFC40EE1}"/>
              </a:ext>
            </a:extLst>
          </p:cNvPr>
          <p:cNvSpPr txBox="1"/>
          <p:nvPr/>
        </p:nvSpPr>
        <p:spPr>
          <a:xfrm>
            <a:off x="6398065" y="2885125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4">
                    <a:lumMod val="75000"/>
                  </a:schemeClr>
                </a:solidFill>
              </a:rPr>
              <a:t>Ill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0B62CA-67AE-46EF-BAF0-4B3950AF3E33}"/>
              </a:ext>
            </a:extLst>
          </p:cNvPr>
          <p:cNvSpPr txBox="1"/>
          <p:nvPr/>
        </p:nvSpPr>
        <p:spPr>
          <a:xfrm rot="5400000">
            <a:off x="2464004" y="2105802"/>
            <a:ext cx="2534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Humiliated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034AC3-5E52-48D2-8063-1D70727D9223}"/>
              </a:ext>
            </a:extLst>
          </p:cNvPr>
          <p:cNvSpPr txBox="1"/>
          <p:nvPr/>
        </p:nvSpPr>
        <p:spPr>
          <a:xfrm>
            <a:off x="4098461" y="2047697"/>
            <a:ext cx="156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solidFill>
                  <a:schemeClr val="accent1">
                    <a:lumMod val="75000"/>
                  </a:schemeClr>
                </a:solidFill>
              </a:rPr>
              <a:t>Angry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CC62A4-9CAA-4ADC-86E8-F83A39FB8585}"/>
              </a:ext>
            </a:extLst>
          </p:cNvPr>
          <p:cNvSpPr txBox="1"/>
          <p:nvPr/>
        </p:nvSpPr>
        <p:spPr>
          <a:xfrm>
            <a:off x="4533531" y="2653363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66"/>
                </a:solidFill>
              </a:rPr>
              <a:t>Hurt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7C6B54-B69E-403E-A2EB-5EBAD8884596}"/>
              </a:ext>
            </a:extLst>
          </p:cNvPr>
          <p:cNvSpPr txBox="1"/>
          <p:nvPr/>
        </p:nvSpPr>
        <p:spPr>
          <a:xfrm>
            <a:off x="6981343" y="2893197"/>
            <a:ext cx="1981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Ashamed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C9DAE2-DB2A-4E39-90FF-5632758AF165}"/>
              </a:ext>
            </a:extLst>
          </p:cNvPr>
          <p:cNvSpPr txBox="1"/>
          <p:nvPr/>
        </p:nvSpPr>
        <p:spPr>
          <a:xfrm rot="5400000">
            <a:off x="4625510" y="1115209"/>
            <a:ext cx="14846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00FF"/>
                </a:solidFill>
              </a:rPr>
              <a:t>Afraid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1C0D16-8C67-4E2E-A651-0F8EA924909D}"/>
              </a:ext>
            </a:extLst>
          </p:cNvPr>
          <p:cNvSpPr txBox="1"/>
          <p:nvPr/>
        </p:nvSpPr>
        <p:spPr>
          <a:xfrm>
            <a:off x="6105024" y="2362463"/>
            <a:ext cx="1826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FF"/>
                </a:solidFill>
              </a:rPr>
              <a:t>Suicidal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CE2408-821B-401D-BA97-C7B581547175}"/>
              </a:ext>
            </a:extLst>
          </p:cNvPr>
          <p:cNvSpPr txBox="1"/>
          <p:nvPr/>
        </p:nvSpPr>
        <p:spPr>
          <a:xfrm>
            <a:off x="3434991" y="4570425"/>
            <a:ext cx="3865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dirty="0">
                <a:solidFill>
                  <a:srgbClr val="00B0F0"/>
                </a:solidFill>
              </a:rPr>
              <a:t>Threatened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E7FA32-9DB4-46DF-AA07-703EA69A31C9}"/>
              </a:ext>
            </a:extLst>
          </p:cNvPr>
          <p:cNvSpPr txBox="1"/>
          <p:nvPr/>
        </p:nvSpPr>
        <p:spPr>
          <a:xfrm rot="5400000">
            <a:off x="4950204" y="2003753"/>
            <a:ext cx="1963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Helpless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D94EC2-BE44-4CCF-8152-2B730F196943}"/>
              </a:ext>
            </a:extLst>
          </p:cNvPr>
          <p:cNvSpPr txBox="1"/>
          <p:nvPr/>
        </p:nvSpPr>
        <p:spPr>
          <a:xfrm rot="5400000">
            <a:off x="6181402" y="4420655"/>
            <a:ext cx="26695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Intimidated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5BF690-3EAE-493C-BBCC-11C26387E440}"/>
              </a:ext>
            </a:extLst>
          </p:cNvPr>
          <p:cNvSpPr txBox="1"/>
          <p:nvPr/>
        </p:nvSpPr>
        <p:spPr>
          <a:xfrm>
            <a:off x="1937266" y="3518122"/>
            <a:ext cx="21130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bg1">
                    <a:lumMod val="50000"/>
                  </a:schemeClr>
                </a:solidFill>
              </a:rPr>
              <a:t>Hopeless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7C0662-1260-435B-8E1F-9A9020789AA0}"/>
              </a:ext>
            </a:extLst>
          </p:cNvPr>
          <p:cNvSpPr txBox="1"/>
          <p:nvPr/>
        </p:nvSpPr>
        <p:spPr>
          <a:xfrm>
            <a:off x="3851006" y="2631953"/>
            <a:ext cx="26861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b="1" dirty="0">
                <a:solidFill>
                  <a:srgbClr val="FF0000"/>
                </a:solidFill>
              </a:rPr>
              <a:t>Feel</a:t>
            </a:r>
          </a:p>
        </p:txBody>
      </p:sp>
    </p:spTree>
    <p:extLst>
      <p:ext uri="{BB962C8B-B14F-4D97-AF65-F5344CB8AC3E}">
        <p14:creationId xmlns:p14="http://schemas.microsoft.com/office/powerpoint/2010/main" val="232621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347</Words>
  <Application>Microsoft Office PowerPoint</Application>
  <PresentationFormat>Widescreen</PresentationFormat>
  <Paragraphs>111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Bullying</vt:lpstr>
      <vt:lpstr>Introduction</vt:lpstr>
      <vt:lpstr>Agenda</vt:lpstr>
      <vt:lpstr>PowerPoint Presentation</vt:lpstr>
      <vt:lpstr>PowerPoint Presentation</vt:lpstr>
      <vt:lpstr>Targets</vt:lpstr>
      <vt:lpstr>Types</vt:lpstr>
      <vt:lpstr>Consequences</vt:lpstr>
      <vt:lpstr>PowerPoint Presentation</vt:lpstr>
      <vt:lpstr>What type?</vt:lpstr>
      <vt:lpstr>Strategy – Meat Space</vt:lpstr>
      <vt:lpstr>Strategy – Cyber Space</vt:lpstr>
      <vt:lpstr>Conclusion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Michael Wittenburg</dc:creator>
  <cp:lastModifiedBy>Michael Wittenburg</cp:lastModifiedBy>
  <cp:revision>16</cp:revision>
  <dcterms:created xsi:type="dcterms:W3CDTF">2021-02-16T11:05:37Z</dcterms:created>
  <dcterms:modified xsi:type="dcterms:W3CDTF">2021-02-16T21:07:43Z</dcterms:modified>
</cp:coreProperties>
</file>